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50" autoAdjust="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EF520D-71C8-4A1D-A3EB-97677A9E8BA3}" type="datetimeFigureOut">
              <a:rPr lang="sr-Latn-CS" smtClean="0"/>
              <a:pPr/>
              <a:t>23.6.2016</a:t>
            </a:fld>
            <a:endParaRPr lang="sr-Latn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CD9EEA-12DD-4AE8-8FE3-42315ACD0E6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F520D-71C8-4A1D-A3EB-97677A9E8BA3}" type="datetimeFigureOut">
              <a:rPr lang="sr-Latn-CS" smtClean="0"/>
              <a:pPr/>
              <a:t>23.6.2016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D9EEA-12DD-4AE8-8FE3-42315ACD0E6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F520D-71C8-4A1D-A3EB-97677A9E8BA3}" type="datetimeFigureOut">
              <a:rPr lang="sr-Latn-CS" smtClean="0"/>
              <a:pPr/>
              <a:t>23.6.2016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D9EEA-12DD-4AE8-8FE3-42315ACD0E6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F520D-71C8-4A1D-A3EB-97677A9E8BA3}" type="datetimeFigureOut">
              <a:rPr lang="sr-Latn-CS" smtClean="0"/>
              <a:pPr/>
              <a:t>23.6.2016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D9EEA-12DD-4AE8-8FE3-42315ACD0E6D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F520D-71C8-4A1D-A3EB-97677A9E8BA3}" type="datetimeFigureOut">
              <a:rPr lang="sr-Latn-CS" smtClean="0"/>
              <a:pPr/>
              <a:t>23.6.2016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D9EEA-12DD-4AE8-8FE3-42315ACD0E6D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F520D-71C8-4A1D-A3EB-97677A9E8BA3}" type="datetimeFigureOut">
              <a:rPr lang="sr-Latn-CS" smtClean="0"/>
              <a:pPr/>
              <a:t>23.6.2016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D9EEA-12DD-4AE8-8FE3-42315ACD0E6D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F520D-71C8-4A1D-A3EB-97677A9E8BA3}" type="datetimeFigureOut">
              <a:rPr lang="sr-Latn-CS" smtClean="0"/>
              <a:pPr/>
              <a:t>23.6.2016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D9EEA-12DD-4AE8-8FE3-42315ACD0E6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F520D-71C8-4A1D-A3EB-97677A9E8BA3}" type="datetimeFigureOut">
              <a:rPr lang="sr-Latn-CS" smtClean="0"/>
              <a:pPr/>
              <a:t>23.6.2016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D9EEA-12DD-4AE8-8FE3-42315ACD0E6D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F520D-71C8-4A1D-A3EB-97677A9E8BA3}" type="datetimeFigureOut">
              <a:rPr lang="sr-Latn-CS" smtClean="0"/>
              <a:pPr/>
              <a:t>23.6.2016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D9EEA-12DD-4AE8-8FE3-42315ACD0E6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EF520D-71C8-4A1D-A3EB-97677A9E8BA3}" type="datetimeFigureOut">
              <a:rPr lang="sr-Latn-CS" smtClean="0"/>
              <a:pPr/>
              <a:t>23.6.2016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D9EEA-12DD-4AE8-8FE3-42315ACD0E6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EF520D-71C8-4A1D-A3EB-97677A9E8BA3}" type="datetimeFigureOut">
              <a:rPr lang="sr-Latn-CS" smtClean="0"/>
              <a:pPr/>
              <a:t>23.6.2016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CD9EEA-12DD-4AE8-8FE3-42315ACD0E6D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EF520D-71C8-4A1D-A3EB-97677A9E8BA3}" type="datetimeFigureOut">
              <a:rPr lang="sr-Latn-CS" smtClean="0"/>
              <a:pPr/>
              <a:t>23.6.2016</a:t>
            </a:fld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CD9EEA-12DD-4AE8-8FE3-42315ACD0E6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29346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sr-Latn-CS" sz="3200" b="1" i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САСТАВЉАЊЕ ПЕРИОДИЧНОГ ФИНАНСИЈСКОГ </a:t>
            </a:r>
            <a:r>
              <a:rPr lang="sr-Latn-CS" sz="3200" b="1" smtClean="0">
                <a:solidFill>
                  <a:srgbClr val="1F1A1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ИЗВЕШТАЈА ЗДРАВСТВЕНИХ УСТАНОВА</a:t>
            </a:r>
            <a:endParaRPr kumimoji="0" lang="sr-Latn-C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1" i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ПЕРИОД ЈАНУАР - ЈУН 2016. ГОДИНЕ</a:t>
            </a:r>
            <a:endParaRPr kumimoji="0" lang="sr-Cyrl-CS" sz="3200" b="1" i="0" u="none" strike="noStrike" cap="none" normalizeH="0" baseline="0" smtClean="0">
              <a:ln>
                <a:noFill/>
              </a:ln>
              <a:solidFill>
                <a:srgbClr val="1F1A17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CS" sz="3600" b="1" smtClean="0">
              <a:solidFill>
                <a:srgbClr val="1F1A17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CS" sz="3600" b="1">
              <a:solidFill>
                <a:srgbClr val="1F1A17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400" i="1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cs typeface="Arial" pitchFamily="34" charset="0"/>
              </a:rPr>
              <a:t>                           Сања Филиповић ИПЦ</a:t>
            </a:r>
            <a:endParaRPr kumimoji="0" lang="sr-Latn-CS" sz="240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1"/>
          <p:cNvSpPr>
            <a:spLocks noChangeArrowheads="1"/>
          </p:cNvSpPr>
          <p:nvPr/>
        </p:nvSpPr>
        <p:spPr bwMode="auto">
          <a:xfrm>
            <a:off x="179512" y="692696"/>
            <a:ext cx="878497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</a:pP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сплата накнаде по основу привремене спречености за рад преко 30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дана, где су послодавци извршили исплату, а након тога поднели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захтев за рефундацију филијали Реубличког фонда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Расход који је </a:t>
            </a:r>
            <a:endParaRPr kumimoji="0" lang="sr-Cyrl-CS" sz="200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био евидентиран приликом  исплате на економској </a:t>
            </a:r>
            <a:endParaRPr kumimoji="0" lang="sr-Cyrl-CS" sz="200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класификацији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414100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Исплата накнада за време одсуствовања </a:t>
            </a:r>
            <a:endParaRPr kumimoji="0" lang="sr-Cyrl-CS" sz="2000" b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 b="1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 посла на терет фондова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уплату средства по основу </a:t>
            </a:r>
            <a:endParaRPr kumimoji="0" lang="sr-Cyrl-CS" sz="200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рефундације спроведене у истом периоду када је и исплата </a:t>
            </a:r>
            <a:endParaRPr kumimoji="0" lang="sr-Cyrl-CS" sz="200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извршена евидентирају се сторнирањем расхода 414000. Износ </a:t>
            </a:r>
            <a:endParaRPr kumimoji="0" lang="sr-Cyrl-CS" sz="200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накнаде који није рефундиран не може се сторнирати, мора бити </a:t>
            </a:r>
            <a:endParaRPr kumimoji="0" lang="sr-Cyrl-CS" sz="200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приказан у периодичном извештају. Ово књижење је уређено </a:t>
            </a:r>
            <a:endParaRPr kumimoji="0" lang="sr-Cyrl-CS" sz="200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Правилником о стандардном класификационом оквиру и </a:t>
            </a:r>
            <a:endParaRPr kumimoji="0" lang="sr-Cyrl-CS" sz="2000" b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sr-Cyrl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онтном плану за буџетски систем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Службени гласник РС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бр.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16/2016 i 49/2016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r>
              <a:rPr kumimoji="0" lang="sr-Cyrl-CS" sz="200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РФЗО је предвидео и посебан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Образац БО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 –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Helvetic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 smtClean="0">
                <a:latin typeface="Calibri" pitchFamily="34" charset="0"/>
                <a:ea typeface="Times New Roman" pitchFamily="18" charset="0"/>
                <a:cs typeface="Helvetica"/>
              </a:rPr>
              <a:t>   </a:t>
            </a:r>
            <a:r>
              <a:rPr lang="sr-Latn-CS" sz="2000" smtClean="0">
                <a:latin typeface="Calibri" pitchFamily="34" charset="0"/>
                <a:ea typeface="Times New Roman" pitchFamily="18" charset="0"/>
                <a:cs typeface="Helvetica"/>
              </a:rPr>
              <a:t>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Исплаћена и рефундирана средства која се односе на накнаде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rgbClr val="1F1A17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solidFill>
                  <a:srgbClr val="1F1A1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solidFill>
                  <a:srgbClr val="1F1A1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време одсуствовања с посла на терет фонда</a:t>
            </a:r>
            <a:r>
              <a:rPr lang="sr-Cyrl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1"/>
          <p:cNvSpPr>
            <a:spLocks noChangeArrowheads="1"/>
          </p:cNvSpPr>
          <p:nvPr/>
        </p:nvSpPr>
        <p:spPr bwMode="auto">
          <a:xfrm>
            <a:off x="251520" y="520806"/>
            <a:ext cx="8533456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плате у Буџетски фонд по основу извршавања обавеза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запошљавања особа са инвалидитетом, које здравствене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установе евидентирају на субаналитичком конту расхода 465112 –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Остале текуће дотације по закону.</a:t>
            </a:r>
            <a:endParaRPr kumimoji="0" lang="sr-Cyrl-CS" sz="2000" b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Приходи од донација, без обзира од кога су примљене исказују се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колони 10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овог обрасца, као и расходи и издаци извршени из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тих средстава и то: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05 - Донације од иностраних земаља,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06 - Донације од међународних организација,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08 - Добровољни трансфери од физичких и правних лица,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56 - Финансијска помоћ ЕУ,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односно извршених расхода и издатака извора 05, 06, 08 и 56.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1"/>
          <p:cNvSpPr>
            <a:spLocks noChangeArrowheads="1"/>
          </p:cNvSpPr>
          <p:nvPr/>
        </p:nvSpPr>
        <p:spPr bwMode="auto">
          <a:xfrm>
            <a:off x="251520" y="897949"/>
            <a:ext cx="871296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>
                <a:tab pos="209550" algn="l"/>
              </a:tabLst>
            </a:pP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</a:t>
            </a:r>
            <a:r>
              <a:rPr lang="sr-Cyrl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олони 11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Обрасца 5</a:t>
            </a:r>
            <a:r>
              <a:rPr kumimoji="0" lang="sr-Cyrl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исказују се остварени приходи и примања </a:t>
            </a:r>
            <a:r>
              <a:rPr kumimoji="0" lang="sr-Cyrl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 извора: 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>
                <a:tab pos="209550" algn="l"/>
              </a:tabLst>
            </a:pPr>
            <a:r>
              <a:rPr lang="sr-Cyrl-CS" sz="2000">
                <a:solidFill>
                  <a:srgbClr val="1F1A1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solidFill>
                  <a:srgbClr val="1F1A1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04 - Сопствени приходи буџетских корисника,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>
                <a:tab pos="209550" algn="l"/>
              </a:tabLst>
            </a:pPr>
            <a:r>
              <a:rPr kumimoji="0" lang="sr-Cyrl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07 - Трансфери од других нивоа власти,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>
                <a:tab pos="209550" algn="l"/>
              </a:tabLst>
            </a:pPr>
            <a:r>
              <a:rPr kumimoji="0" lang="sr-Cyrl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09 - Примања од продаје нефинансијске имовине,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>
                <a:tab pos="209550" algn="l"/>
              </a:tabLst>
            </a:pPr>
            <a:r>
              <a:rPr kumimoji="0" lang="sr-Cyrl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10 - Примања од домаæих задуживања,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>
                <a:tab pos="209550" algn="l"/>
              </a:tabLst>
            </a:pPr>
            <a:r>
              <a:rPr kumimoji="0" lang="sr-Cyrl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11 - Примања од иностраних задуживања,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>
                <a:tab pos="209550" algn="l"/>
              </a:tabLst>
            </a:pPr>
            <a:r>
              <a:rPr lang="sr-Cyrl-CS" sz="2000">
                <a:solidFill>
                  <a:srgbClr val="1F1A1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solidFill>
                  <a:srgbClr val="1F1A1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12 - Примања од отплате датих кредита и продаје финансијске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rgbClr val="1F1A17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9550" algn="l"/>
              </a:tabLst>
            </a:pPr>
            <a:r>
              <a:rPr lang="sr-Cyrl-CS" sz="2000" smtClean="0">
                <a:solidFill>
                  <a:srgbClr val="1F1A1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имовине,</a:t>
            </a: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односно извршених расхода и издатака извора 04, 07, 09, </a:t>
            </a:r>
            <a:r>
              <a:rPr kumimoji="0" lang="sr-Cyrl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9550" algn="l"/>
              </a:tabLst>
            </a:pPr>
            <a:r>
              <a:rPr lang="sr-Cyrl-CS" sz="2000">
                <a:solidFill>
                  <a:srgbClr val="1F1A1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solidFill>
                  <a:srgbClr val="1F1A1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10, 11 и 12, као и: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>
                <a:tab pos="209550" algn="l"/>
              </a:tabLst>
            </a:pPr>
            <a:r>
              <a:rPr kumimoji="0" lang="sr-Cyrl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13 - Нераспоређени приход из ранијих година и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>
                <a:tab pos="209550" algn="l"/>
              </a:tabLst>
            </a:pPr>
            <a:r>
              <a:rPr kumimoji="0" lang="sr-Cyrl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14 - Неутрошена средства од приватизације из ранијих година.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" algn="l"/>
              </a:tabLst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1"/>
          <p:cNvSpPr>
            <a:spLocks noChangeArrowheads="1"/>
          </p:cNvSpPr>
          <p:nvPr/>
        </p:nvSpPr>
        <p:spPr bwMode="auto">
          <a:xfrm>
            <a:off x="251520" y="629834"/>
            <a:ext cx="864096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q"/>
              <a:tabLst>
                <a:tab pos="636588" algn="l"/>
              </a:tabLst>
            </a:pPr>
            <a:r>
              <a:rPr kumimoji="0" lang="sr-Latn-C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Провера података исказани</a:t>
            </a:r>
            <a:r>
              <a:rPr kumimoji="0" lang="sr-Cyrl-C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sr-Latn-C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Cyrl-C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</a:t>
            </a:r>
            <a:r>
              <a:rPr kumimoji="0" lang="sr-Latn-C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обрасцима</a:t>
            </a:r>
            <a:endParaRPr kumimoji="0" lang="sr-Cyrl-C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636588" algn="l"/>
              </a:tabLst>
            </a:pPr>
            <a:endParaRPr kumimoji="0" lang="sr-Latn-C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>
                <a:tab pos="636588" algn="l"/>
              </a:tabLst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циљу контроле података исказаних у колони 9 (ООСО) филијала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6588" algn="l"/>
              </a:tabLst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РФЗО и здравствена установа усаглашавају евидентирана пренета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6588" algn="l"/>
              </a:tabLst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средства по наменама из уговора и то на следећи начин: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>
                <a:tab pos="636588" algn="l"/>
              </a:tabLst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 израде Обрасца 5 ГО, филијала доставља здравственој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6588" algn="l"/>
              </a:tabLst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установи преглед пренетих средстава,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>
                <a:tab pos="636588" algn="l"/>
              </a:tabLst>
            </a:pPr>
            <a:r>
              <a:rPr kumimoji="0" lang="sr-Cyrl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здравствена установа врши усаглашавање достављених података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6588" algn="l"/>
              </a:tabLst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 стране филијале са подацима у својој књиговодственој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6588" algn="l"/>
              </a:tabLst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евиденцији,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>
                <a:tab pos="636588" algn="l"/>
              </a:tabLst>
            </a:pPr>
            <a:r>
              <a:rPr kumimoji="0" lang="sr-Cyrl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потписан преглед усаглашених података здравствена установа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6588" algn="l"/>
              </a:tabLst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доставља филијали.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1"/>
          <p:cNvSpPr>
            <a:spLocks noChangeArrowheads="1"/>
          </p:cNvSpPr>
          <p:nvPr/>
        </p:nvSpPr>
        <p:spPr bwMode="auto">
          <a:xfrm>
            <a:off x="251520" y="795471"/>
            <a:ext cx="8568952" cy="375487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40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</a:pPr>
            <a:r>
              <a:rPr lang="sr-Cyrl-CS" sz="2000">
                <a:latin typeface="Arial" pitchFamily="34" charset="0"/>
                <a:ea typeface="Arial" pitchFamily="34" charset="0"/>
              </a:rPr>
              <a:t>Ф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илијала врши проверу да ли се подаци исказани на позицији </a:t>
            </a:r>
            <a:endParaRPr kumimoji="0" lang="sr-Cyrl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</a:endParaRPr>
          </a:p>
          <a:p>
            <a:pPr marL="0" marR="0" lvl="0" indent="4540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трансфера на контима </a:t>
            </a: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781100 - Трансфери између буџетских </a:t>
            </a:r>
            <a:endParaRPr kumimoji="0" lang="sr-Cyrl-C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</a:endParaRPr>
          </a:p>
          <a:p>
            <a:pPr marL="0" marR="0" lvl="0" indent="4540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корисника на истом нивоу 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по изузетој наплаћеној партиципацији </a:t>
            </a:r>
            <a:endParaRPr kumimoji="0" lang="sr-Cyrl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</a:endParaRPr>
          </a:p>
          <a:p>
            <a:pPr marL="0" marR="0" lvl="0" indent="4540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(посебно исказане у помоћном обрасцу ОЗПР), слажу са </a:t>
            </a:r>
            <a:endParaRPr kumimoji="0" lang="sr-Cyrl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</a:endParaRPr>
          </a:p>
          <a:p>
            <a:pPr marL="0" marR="0" lvl="0" indent="4540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евидентираним расходима у филијали на позицијама </a:t>
            </a: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471200 </a:t>
            </a:r>
            <a:endParaRPr kumimoji="0" lang="sr-Cyrl-C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</a:endParaRPr>
          </a:p>
          <a:p>
            <a:pPr marL="0" marR="0" lvl="0" indent="4540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(изузев рефундација извршених осигураним лицима), </a:t>
            </a:r>
            <a:endParaRPr kumimoji="0" lang="sr-Cyrl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</a:endParaRPr>
          </a:p>
          <a:p>
            <a:pPr marL="0" marR="0" lvl="0" indent="4540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коригованих за износ ПДВ садржаног у пренетим средствима за </a:t>
            </a:r>
            <a:endParaRPr kumimoji="0" lang="sr-Cyrl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</a:endParaRPr>
          </a:p>
          <a:p>
            <a:pPr marL="0" marR="0" lvl="0" indent="4540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лекове на рецепт и </a:t>
            </a: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п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омагала на налог.</a:t>
            </a: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 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Образац ОЗПР је </a:t>
            </a:r>
            <a:endParaRPr kumimoji="0" lang="sr-Cyrl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</a:endParaRPr>
          </a:p>
          <a:p>
            <a:pPr marL="0" marR="0" lvl="0" indent="4540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коригован 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</a:rPr>
              <a:t>тако да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</a:rPr>
              <a:t> се посебно исказује наплаћена партиципација </a:t>
            </a:r>
            <a:endParaRPr kumimoji="0" lang="sr-Cyrl-C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urier New" pitchFamily="49" charset="0"/>
            </a:endParaRPr>
          </a:p>
          <a:p>
            <a:pPr marL="0" marR="0" lvl="0" indent="4540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</a:rPr>
              <a:t>за извршене услуге, а посебно за лекове издате на рецепт и </a:t>
            </a:r>
            <a:endParaRPr kumimoji="0" lang="sr-Cyrl-C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urier New" pitchFamily="49" charset="0"/>
            </a:endParaRPr>
          </a:p>
          <a:p>
            <a:pPr marL="0" marR="0" lvl="0" indent="4540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</a:rPr>
              <a:t>помагала издата на налог.</a:t>
            </a:r>
            <a:endParaRPr kumimoji="0" lang="sr-Latn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40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1"/>
          <p:cNvSpPr>
            <a:spLocks noChangeArrowheads="1"/>
          </p:cNvSpPr>
          <p:nvPr/>
        </p:nvSpPr>
        <p:spPr bwMode="auto">
          <a:xfrm>
            <a:off x="179512" y="933909"/>
            <a:ext cx="885698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Такође је неопходно да свака филијала обезбеди РФЗО-у образац </a:t>
            </a:r>
            <a:r>
              <a:rPr kumimoji="0" lang="sr-Cyrl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Latn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одступање од новчаних токова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за све установе на свом подручју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Latn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да изврши контролу исказаних података. Овај образац се такође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доставља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електронској форми и чини саставни део Обрасца 5 ГО. 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току контроле</a:t>
            </a:r>
            <a:r>
              <a:rPr kumimoji="0" lang="sr-Cyrl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Обрасца 5</a:t>
            </a:r>
            <a:r>
              <a:rPr kumimoji="0" lang="sr-Cyrl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филијала РФЗО-а може да од установе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тражи све неопходне књиговодствене евиденције како би била у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могућности да изврши проверу тачности података исказаних у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Latn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извештају.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износ одступања, апотека и здравствена установа која у свом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саставу има апотеку, доставља филијали писмено образложење.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980728"/>
            <a:ext cx="7848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r-Latn-CS" sz="2000">
                <a:latin typeface="Arial" pitchFamily="34" charset="0"/>
                <a:cs typeface="Arial" pitchFamily="34" charset="0"/>
              </a:rPr>
              <a:t>Веома је битно да здравствене установе прецизно и тачно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искажу </a:t>
            </a:r>
            <a:r>
              <a:rPr lang="sr-Latn-CS" sz="2000">
                <a:latin typeface="Arial" pitchFamily="34" charset="0"/>
                <a:cs typeface="Arial" pitchFamily="34" charset="0"/>
              </a:rPr>
              <a:t>податке о наплаћеном и исплаћеном ПДВ-у,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посебно </a:t>
            </a:r>
            <a:r>
              <a:rPr lang="sr-Latn-CS" sz="2000">
                <a:latin typeface="Arial" pitchFamily="34" charset="0"/>
                <a:cs typeface="Arial" pitchFamily="34" charset="0"/>
              </a:rPr>
              <a:t>када се ради о подацима исказаним у колони 9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О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брасца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5 ГО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CS" sz="2000">
                <a:latin typeface="Arial" pitchFamily="34" charset="0"/>
                <a:cs typeface="Arial" pitchFamily="34" charset="0"/>
              </a:rPr>
              <a:t>Неопходно је да установе из својих евиденција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доставе </a:t>
            </a:r>
            <a:r>
              <a:rPr lang="sr-Latn-CS" sz="2000">
                <a:latin typeface="Arial" pitchFamily="34" charset="0"/>
                <a:cs typeface="Arial" pitchFamily="34" charset="0"/>
              </a:rPr>
              <a:t>доказ о плаћању ПДВ-а по изворима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финансирања</a:t>
            </a:r>
            <a:r>
              <a:rPr lang="sr-Latn-CS" sz="2000">
                <a:latin typeface="Arial" pitchFamily="34" charset="0"/>
                <a:cs typeface="Arial" pitchFamily="34" charset="0"/>
              </a:rPr>
              <a:t>, као и податак о износу искоришћеног права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на </a:t>
            </a:r>
            <a:r>
              <a:rPr lang="sr-Latn-CS" sz="2000">
                <a:latin typeface="Arial" pitchFamily="34" charset="0"/>
                <a:cs typeface="Arial" pitchFamily="34" charset="0"/>
              </a:rPr>
              <a:t>одбитак улазног ПДВ-а, како би филијала могла да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исконтролише </a:t>
            </a:r>
            <a:r>
              <a:rPr lang="sr-Latn-CS" sz="2000">
                <a:latin typeface="Arial" pitchFamily="34" charset="0"/>
                <a:cs typeface="Arial" pitchFamily="34" charset="0"/>
              </a:rPr>
              <a:t>податке исказане на адекватним позицијама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у </a:t>
            </a:r>
            <a:r>
              <a:rPr lang="sr-Latn-CS" sz="2000">
                <a:latin typeface="Arial" pitchFamily="34" charset="0"/>
                <a:cs typeface="Arial" pitchFamily="34" charset="0"/>
              </a:rPr>
              <a:t>обрасцу „</a:t>
            </a:r>
            <a:r>
              <a:rPr lang="sr-Latn-CS" sz="2000" b="1">
                <a:latin typeface="Arial" pitchFamily="34" charset="0"/>
                <a:cs typeface="Arial" pitchFamily="34" charset="0"/>
              </a:rPr>
              <a:t>Одступање од новчаних токова</a:t>
            </a:r>
            <a:r>
              <a:rPr lang="sr-Latn-CS" sz="2000">
                <a:latin typeface="Arial" pitchFamily="34" charset="0"/>
                <a:cs typeface="Arial" pitchFamily="34" charset="0"/>
              </a:rPr>
              <a:t>". Ово се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посебно </a:t>
            </a:r>
            <a:r>
              <a:rPr lang="sr-Latn-CS" sz="2000">
                <a:latin typeface="Arial" pitchFamily="34" charset="0"/>
                <a:cs typeface="Arial" pitchFamily="34" charset="0"/>
              </a:rPr>
              <a:t>односи на апотеке, односно на здравствене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установе </a:t>
            </a:r>
            <a:r>
              <a:rPr lang="sr-Latn-CS" sz="2000">
                <a:latin typeface="Arial" pitchFamily="34" charset="0"/>
                <a:cs typeface="Arial" pitchFamily="34" charset="0"/>
              </a:rPr>
              <a:t>које у свом саставу имају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апотеку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.</a:t>
            </a:r>
            <a:endParaRPr lang="sr-Latn-CS"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107504" y="773705"/>
            <a:ext cx="864096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Књижење свођења на готовинску основу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sr-Cyrl-CS" sz="2000" smtClean="0">
                <a:latin typeface="Arial" pitchFamily="34" charset="0"/>
                <a:ea typeface="Times New Roman" pitchFamily="18" charset="0"/>
              </a:rPr>
              <a:t>   </a:t>
            </a:r>
            <a:endParaRPr kumimoji="0" lang="sr-Latn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251520" y="1615523"/>
            <a:ext cx="871296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</a:pP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Према члану 4. Правилника о начину припреме, састављања и 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подношења финансијских извештаја корисника буџетских 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средстава, корисника средстава организација за обавезно социјално 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осигурање и буџетских фондова пре утврђивања резултата 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пословања за састављање Обрасца 5 - Извештај о извршењу 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буџета спроводе се књижења</a:t>
            </a:r>
            <a:r>
              <a:rPr kumimoji="0" lang="sr-Cyrl-CS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принципима готовинске основе.</a:t>
            </a:r>
            <a:endParaRPr kumimoji="0" lang="sr-Cyrl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1"/>
          <p:cNvSpPr>
            <a:spLocks noChangeArrowheads="1"/>
          </p:cNvSpPr>
          <p:nvPr/>
        </p:nvSpPr>
        <p:spPr bwMode="auto">
          <a:xfrm>
            <a:off x="179512" y="188639"/>
            <a:ext cx="8856984" cy="534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q"/>
              <a:tabLst/>
            </a:pPr>
            <a:r>
              <a:rPr kumimoji="0" lang="sr-Cyrl-CS" sz="24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Начин предаје периодичног извештаја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endParaRPr kumimoji="0" lang="sr-Latn-CS" sz="2400" b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</a:pP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Здравствене установе предају периодични извештај о извршењу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финансијског плана за период  јануар - јун.2016. године у два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примерка у оригиналу, као и у електронској форми филијали РФЗО.</a:t>
            </a:r>
            <a:endParaRPr kumimoji="0" lang="sr-Latn-CS" sz="200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Обавеза је здравствених установа да периодични извештај 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електронској форми сачине искључиво на обрасцима: </a:t>
            </a:r>
            <a:r>
              <a:rPr kumimoji="0" lang="sr-Cyrl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Образац 5 ГО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sz="2000" b="1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Cyrl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Извештај о извршењу буџета, Образац К9 - Одступање од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sz="2000" b="1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Cyrl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новчаног тока, ОЗПР -Образац за партиципацију и рефундацију,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sz="2000" b="1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Cyrl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Образац БО - Исплаћена и рефундирана средства која се односе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sz="2000" b="1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Cyrl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накнаде за време одсуствовања с посла на терет фондова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sz="2000" b="1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Cyrl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ТР- Трансфери између буџетских корисника на истом нивоу.</a:t>
            </a:r>
            <a:endParaRPr kumimoji="0" lang="sr-Latn-CS" sz="2000" b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sz="2000" b="1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Cyrl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Рок за предају наведених образаца филијали РФЗО је 10. јул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sz="2000" b="1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Cyrl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2016. године.</a:t>
            </a:r>
            <a:endParaRPr kumimoji="0" lang="sr-Latn-CS" sz="2000" b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тачност података исказаних у извештају одговорна је здравствена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установа која је сачинила извештај.</a:t>
            </a:r>
            <a:endParaRPr kumimoji="0" lang="sr-Cyrl-CS" sz="200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67544" y="936126"/>
            <a:ext cx="828092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</a:pP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складу са чланом 8. став 4. Уредбе о буџетском </a:t>
            </a:r>
            <a:endParaRPr lang="sr-Latn-CS" sz="240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/>
              </a:buClr>
              <a:buSzTx/>
              <a:tabLst/>
            </a:pPr>
            <a:r>
              <a:rPr kumimoji="0" lang="sr-Latn-CS" sz="240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рачуноводству (“Сл</a:t>
            </a:r>
            <a:r>
              <a:rPr kumimoji="0" lang="sr-Cyrl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ужбени </a:t>
            </a: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</a:t>
            </a:r>
            <a:r>
              <a:rPr kumimoji="0" lang="sr-Cyrl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асник </a:t>
            </a: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РС”, бр. 125/2003 и  </a:t>
            </a:r>
            <a:r>
              <a:rPr kumimoji="0" lang="sr-Latn-CS" sz="240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/>
              </a:buClr>
              <a:buSzTx/>
              <a:tabLst/>
            </a:pPr>
            <a:r>
              <a:rPr lang="sr-Latn-CS" sz="24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12/2006 - даље: Уредба), </a:t>
            </a:r>
            <a:r>
              <a:rPr kumimoji="0" lang="sr-Latn-CS" sz="24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здравствене установе као</a:t>
            </a:r>
            <a:r>
              <a:rPr lang="sr-Latn-CS" sz="2400" b="1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Latn-CS" sz="24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/>
              </a:buClr>
              <a:buSzTx/>
              <a:tabLst/>
            </a:pPr>
            <a:r>
              <a:rPr lang="sr-Latn-CS" sz="24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sr-Latn-CS" sz="24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корисници средстава Републичког фонда за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/>
              </a:buClr>
              <a:buSzTx/>
              <a:tabLst/>
            </a:pPr>
            <a:r>
              <a:rPr lang="sr-Latn-CS" sz="2400" b="1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Latn-CS" sz="24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4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здрвствено осигурање</a:t>
            </a: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(даље: РФЗО), имају обавезу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/>
              </a:buClr>
              <a:buSzTx/>
              <a:tabLst/>
            </a:pPr>
            <a:r>
              <a:rPr lang="sr-Latn-CS" sz="24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Latn-CS" sz="24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састављања периодчних извештаја о извршењу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/>
              </a:buClr>
              <a:buSzTx/>
              <a:tabLst/>
            </a:pPr>
            <a:r>
              <a:rPr lang="sr-Latn-CS" sz="24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Latn-CS" sz="24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финансијских планова, које достављају надлежној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/>
              </a:buClr>
              <a:buSzTx/>
              <a:tabLst/>
            </a:pPr>
            <a:r>
              <a:rPr lang="sr-Latn-CS" sz="24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Latn-CS" sz="24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филијали РФЗО са којом закључују уговор. </a:t>
            </a:r>
            <a:endParaRPr kumimoji="0" lang="sr-Latn-CS" sz="240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251520" y="714853"/>
            <a:ext cx="871195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q"/>
              <a:tabLst/>
            </a:pPr>
            <a:r>
              <a:rPr lang="sr-Latn-CS" sz="2000" b="1" i="1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4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Рокови за достављање периодичног финансијског извештаја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Latn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Рок за достављање периодичног извештаја здравствених установа за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Latn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Latn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период јануар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јун 2016. године је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јул 2016. године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Извештаји се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Latn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Latn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достављају у електронском облику, на обрасцима које установе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Latn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Latn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добијају од надлежне филијале РФЗО</a:t>
            </a:r>
            <a:r>
              <a:rPr kumimoji="0" lang="sr-Latn-C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sr-Latn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Р</a:t>
            </a: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ФЗО 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врши консолидацију извештаја и саставља</a:t>
            </a: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консолидовани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000">
                <a:solidFill>
                  <a:srgbClr val="1F1A1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Latn-CS" sz="2000" smtClean="0">
                <a:solidFill>
                  <a:srgbClr val="1F1A1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периодични финансијски извештај за период јануар - јун 2016. године,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000">
                <a:solidFill>
                  <a:srgbClr val="1F1A1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Latn-CS" sz="2000" smtClean="0">
                <a:solidFill>
                  <a:srgbClr val="1F1A1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који доставља Управи за трезор </a:t>
            </a: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20. јула 201</a:t>
            </a:r>
            <a:r>
              <a:rPr kumimoji="0" lang="sr-Cyrl-CS" sz="2000" b="1" i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године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sr-Latn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179512" y="876201"/>
            <a:ext cx="86409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40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q"/>
              <a:tabLst/>
            </a:pPr>
            <a:r>
              <a:rPr kumimoji="0" lang="sr-Latn-CS" sz="2400" b="1" i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Обавезе попуњавања </a:t>
            </a:r>
            <a:r>
              <a:rPr kumimoji="0" lang="sr-Cyrl-CS" sz="2400" b="1" i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образаца </a:t>
            </a:r>
            <a:r>
              <a:rPr kumimoji="0" lang="sr-Latn-CS" sz="2400" b="1" i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периодичних финансијских извештаја</a:t>
            </a:r>
            <a:endParaRPr kumimoji="0" lang="sr-Cyrl-CS" sz="2400" b="1" i="0" u="none" strike="noStrike" cap="none" normalizeH="0" baseline="0" smtClean="0">
              <a:ln>
                <a:noFill/>
              </a:ln>
              <a:solidFill>
                <a:srgbClr val="1F1A17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40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endParaRPr kumimoji="0" lang="sr-Latn-CS" sz="2400" b="1" i="0" u="none" strike="noStrike" cap="none" normalizeH="0" baseline="0" smtClean="0">
              <a:ln>
                <a:noFill/>
              </a:ln>
              <a:solidFill>
                <a:srgbClr val="1F1A17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4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</a:pP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дравствене установе достављају писани Образац 5 ГО - Извештај 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marR="0" lvl="0" indent="454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извршењу буџета по готовинској осн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ви. Периодични извештај на </a:t>
            </a:r>
            <a:endParaRPr kumimoji="0" lang="sr-Cyrl-CS" sz="200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4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овом обрасцу састављају здравствене установе из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Плана мреже </a:t>
            </a:r>
            <a:endParaRPr kumimoji="0" lang="sr-Cyrl-CS" sz="2000" b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4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здравствених установа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ужбени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асник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РС"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број 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42/2006,  </a:t>
            </a:r>
          </a:p>
          <a:p>
            <a:pPr marL="0" marR="0" lvl="0" indent="454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119/2007, 84/2008, 71/2009, 85/2009, 24/2010, 6/2012, 37/2012,   </a:t>
            </a:r>
          </a:p>
          <a:p>
            <a:pPr marL="0" marR="0" lvl="0" indent="454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8/2014 и 92/2015)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корисници средстава РФЗО-а и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Списка </a:t>
            </a:r>
            <a:r>
              <a:rPr kumimoji="0" lang="sr-Cyrl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54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 b="1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корисника јавних средстава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ужбени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асник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РС", бр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ој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54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2/201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које са РФЗО имају закључен уговор о финансирању 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54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здравствене заштите</a:t>
            </a:r>
            <a:r>
              <a:rPr kumimoji="0" lang="sr-Cyrl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2016. годину.</a:t>
            </a:r>
            <a:endParaRPr kumimoji="0" lang="sr-Latn-CS" sz="200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179512" y="92242"/>
            <a:ext cx="871296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7675" algn="ctr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q"/>
            </a:pPr>
            <a:r>
              <a:rPr lang="sr-Latn-CS" sz="2400" b="1">
                <a:latin typeface="Arial" pitchFamily="34" charset="0"/>
                <a:cs typeface="Arial" pitchFamily="34" charset="0"/>
              </a:rPr>
              <a:t>Начин попуњавања Обрасца 5 </a:t>
            </a:r>
            <a:r>
              <a:rPr lang="sr-Latn-CS" sz="2400" b="1" smtClean="0">
                <a:latin typeface="Arial" pitchFamily="34" charset="0"/>
                <a:cs typeface="Arial" pitchFamily="34" charset="0"/>
              </a:rPr>
              <a:t>ГО</a:t>
            </a:r>
            <a:endParaRPr lang="sr-Cyrl-CS" sz="2400" b="1" smtClean="0">
              <a:latin typeface="Arial" pitchFamily="34" charset="0"/>
              <a:cs typeface="Arial" pitchFamily="34" charset="0"/>
            </a:endParaRPr>
          </a:p>
          <a:p>
            <a:pPr indent="447675" algn="ctr" fontAlgn="base">
              <a:spcBef>
                <a:spcPct val="0"/>
              </a:spcBef>
              <a:spcAft>
                <a:spcPct val="0"/>
              </a:spcAft>
            </a:pPr>
            <a:endParaRPr lang="sr-Latn-CS" sz="2000"/>
          </a:p>
          <a:p>
            <a:pPr marL="0" marR="0" lvl="0" indent="447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</a:pP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колону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овог обрасца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(Износ планираних прихода и примања</a:t>
            </a:r>
            <a:r>
              <a:rPr kumimoji="0" lang="sr-Cyrl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здравствене установе уносе податке по економским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класификацијама о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укупно планираним приходима и </a:t>
            </a:r>
            <a:r>
              <a:rPr kumimoji="0" lang="sr-Cyrl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47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примањима, као и о расходима и издацима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складу са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усвојеним Финансијским планом за 2016. годину (цео Финансијски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 по свим изворима финансирања).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</a:pP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</a:t>
            </a:r>
            <a:r>
              <a:rPr kumimoji="0" lang="sr-Cyrl-CS" sz="2000" b="1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олону 5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уноси се износ укупно остварених прихода - примања,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rgbClr val="1F1A17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односно извршених расхода - издатака и представља збир износа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rgbClr val="1F1A17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rgbClr val="1F1A1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кол. 6, 7, 8, 9, 10 и 11.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</a:pP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</a:t>
            </a:r>
            <a:r>
              <a:rPr kumimoji="0" lang="sr-Cyrl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олонама 6-8</a:t>
            </a:r>
            <a:r>
              <a:rPr kumimoji="0" lang="sr-Cyrl-CS" sz="2000" b="1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здравствене установе исказују приходе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остварене из буџета Републике, Аутономне покрајине, општине-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града, које евидентирају на одговарајућем субаналитичком конту у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оквиру синтетичког конта 791100 -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Приходи из буџета,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као и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расходе и издатке извршене из тих средстава.</a:t>
            </a: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1"/>
          <p:cNvSpPr>
            <a:spLocks noChangeArrowheads="1"/>
          </p:cNvSpPr>
          <p:nvPr/>
        </p:nvSpPr>
        <p:spPr bwMode="auto">
          <a:xfrm>
            <a:off x="251520" y="296652"/>
            <a:ext cx="860546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>
                <a:tab pos="209550" algn="l"/>
              </a:tabLst>
            </a:pPr>
            <a:r>
              <a:rPr kumimoji="0" lang="sr-Cyrl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колону 9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здравствене установе уносе следеће податке: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endParaRPr lang="sr-Cyrl-CS" sz="200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>
                <a:tab pos="209550" algn="l"/>
              </a:tabLst>
            </a:pPr>
            <a:r>
              <a:rPr kumimoji="0" lang="sr-Cyrl-CS" sz="2000" b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Cyrl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средства примљена од надлежне филијале РФЗО, које су </a:t>
            </a: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kumimoji="0" lang="sr-Cyrl-CS" sz="2000" b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Cyrl-CS" sz="2000" b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здравствене установе исказале на субаналитичком конту прихода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781111 -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Трансфери између буџетских корисника на истом нивоу, </a:t>
            </a:r>
            <a:r>
              <a:rPr kumimoji="0" lang="sr-Cyrl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lang="sr-Cyrl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као и расходе и издатке извршене по наменама из тих средстава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>
                <a:tab pos="209550" algn="l"/>
              </a:tabLst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наплаћену партиципацију, односно средства од учешћа осигураних </a:t>
            </a: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sr-Cyrl-CS" sz="200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лица у трошковима здравствене заштите, евидентирана у оквиру </a:t>
            </a:r>
            <a:endParaRPr kumimoji="0" lang="sr-Cyrl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групе конта 781100 -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Трансфери између буџетских корисника на </a:t>
            </a:r>
            <a:endParaRPr kumimoji="0" lang="sr-Cyrl-CS" sz="2000" b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lang="sr-Cyrl-CS" sz="2000" b="1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истом нивоу. </a:t>
            </a:r>
            <a:r>
              <a:rPr kumimoji="0" lang="sr-Latn-C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Расходи извршени из </a:t>
            </a:r>
            <a:r>
              <a:rPr lang="sr-Latn-CS" sz="2000">
                <a:latin typeface="Arial" pitchFamily="34" charset="0"/>
                <a:cs typeface="Arial" pitchFamily="34" charset="0"/>
              </a:rPr>
              <a:t>ових средстава такође се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исказују </a:t>
            </a:r>
            <a:r>
              <a:rPr lang="sr-Latn-CS" sz="2000">
                <a:latin typeface="Arial" pitchFamily="34" charset="0"/>
                <a:cs typeface="Arial" pitchFamily="34" charset="0"/>
              </a:rPr>
              <a:t>у овој колони (ови подаци се посебно исказују и у помоћном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обрасцу </a:t>
            </a:r>
            <a:r>
              <a:rPr lang="sr-Latn-CS" sz="2000" b="1">
                <a:latin typeface="Arial" pitchFamily="34" charset="0"/>
                <a:cs typeface="Arial" pitchFamily="34" charset="0"/>
              </a:rPr>
              <a:t>ОЗПР</a:t>
            </a:r>
            <a:r>
              <a:rPr lang="sr-Latn-CS" sz="2000">
                <a:latin typeface="Arial" pitchFamily="34" charset="0"/>
                <a:cs typeface="Arial" pitchFamily="34" charset="0"/>
              </a:rPr>
              <a:t> - Образац за партиципацију и рефундацију).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 Постоји и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нови </a:t>
            </a:r>
            <a:r>
              <a:rPr lang="sr-Latn-CS" sz="2000">
                <a:latin typeface="Arial" pitchFamily="34" charset="0"/>
                <a:cs typeface="Arial" pitchFamily="34" charset="0"/>
              </a:rPr>
              <a:t>помоћни образац </a:t>
            </a:r>
            <a:r>
              <a:rPr lang="sr-Latn-CS" sz="2000" b="1" smtClean="0">
                <a:latin typeface="Arial" pitchFamily="34" charset="0"/>
                <a:cs typeface="Arial" pitchFamily="34" charset="0"/>
              </a:rPr>
              <a:t>ТР</a:t>
            </a:r>
            <a:r>
              <a:rPr lang="sr-Cyrl-CS" sz="2000" b="1" smtClean="0">
                <a:latin typeface="Arial" pitchFamily="34" charset="0"/>
                <a:cs typeface="Arial" pitchFamily="34" charset="0"/>
              </a:rPr>
              <a:t> - </a:t>
            </a:r>
            <a:r>
              <a:rPr lang="sr-Cyrl-CS" sz="2000">
                <a:latin typeface="Arial" pitchFamily="34" charset="0"/>
                <a:cs typeface="Arial" pitchFamily="34" charset="0"/>
              </a:rPr>
              <a:t>Трансфери између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 бу</a:t>
            </a:r>
            <a:r>
              <a:rPr lang="sr-Latn-CS" sz="2000">
                <a:latin typeface="Arial" pitchFamily="34" charset="0"/>
                <a:cs typeface="Arial" pitchFamily="34" charset="0"/>
              </a:rPr>
              <a:t>џ</a:t>
            </a:r>
            <a:r>
              <a:rPr lang="sr-Cyrl-CS" sz="2000">
                <a:latin typeface="Arial" pitchFamily="34" charset="0"/>
                <a:cs typeface="Arial" pitchFamily="34" charset="0"/>
              </a:rPr>
              <a:t>етских корисника на истом нивоу </a:t>
            </a:r>
            <a:r>
              <a:rPr lang="sr-Latn-CS" sz="2000">
                <a:latin typeface="Arial" pitchFamily="34" charset="0"/>
                <a:cs typeface="Arial" pitchFamily="34" charset="0"/>
              </a:rPr>
              <a:t>у сврху обезбе</a:t>
            </a:r>
            <a:r>
              <a:rPr lang="sr-Cyrl-CS" sz="2000">
                <a:latin typeface="Arial" pitchFamily="34" charset="0"/>
                <a:cs typeface="Arial" pitchFamily="34" charset="0"/>
              </a:rPr>
              <a:t>ђ</a:t>
            </a:r>
            <a:r>
              <a:rPr lang="sr-Latn-CS" sz="2000">
                <a:latin typeface="Arial" pitchFamily="34" charset="0"/>
                <a:cs typeface="Arial" pitchFamily="34" charset="0"/>
              </a:rPr>
              <a:t>ивања услова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за </a:t>
            </a:r>
            <a:r>
              <a:rPr lang="sr-Latn-CS" sz="2000">
                <a:latin typeface="Arial" pitchFamily="34" charset="0"/>
                <a:cs typeface="Arial" pitchFamily="34" charset="0"/>
              </a:rPr>
              <a:t>усаглашавање трансфера са здравственом установом. Овај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lang="sr-Cyrl-CS" sz="2000" smtClean="0">
                <a:latin typeface="Arial" pitchFamily="34" charset="0"/>
                <a:cs typeface="Arial" pitchFamily="34" charset="0"/>
              </a:rPr>
              <a:t>  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образац </a:t>
            </a:r>
            <a:r>
              <a:rPr lang="sr-Latn-CS" sz="2000">
                <a:latin typeface="Arial" pitchFamily="34" charset="0"/>
                <a:cs typeface="Arial" pitchFamily="34" charset="0"/>
              </a:rPr>
              <a:t>попуњавају само апотеке и здравствене установе које у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свом </a:t>
            </a:r>
            <a:r>
              <a:rPr lang="sr-Latn-CS" sz="2000">
                <a:latin typeface="Arial" pitchFamily="34" charset="0"/>
                <a:cs typeface="Arial" pitchFamily="34" charset="0"/>
              </a:rPr>
              <a:t>саставу имају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апотеку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;</a:t>
            </a:r>
            <a:endParaRPr lang="sr-Latn-CS" sz="200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" algn="l"/>
              </a:tabLst>
            </a:pPr>
            <a:endParaRPr kumimoji="0" lang="sr-Latn-CS" sz="20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1"/>
          <p:cNvSpPr>
            <a:spLocks noChangeArrowheads="1"/>
          </p:cNvSpPr>
          <p:nvPr/>
        </p:nvSpPr>
        <p:spPr bwMode="auto">
          <a:xfrm>
            <a:off x="179512" y="84448"/>
            <a:ext cx="8712968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>
                <a:tab pos="209550" algn="l"/>
              </a:tabLst>
            </a:pPr>
            <a:r>
              <a:rPr lang="sr-Cyrl-CS" sz="2000" smtClean="0">
                <a:latin typeface="Arial" pitchFamily="34" charset="0"/>
                <a:ea typeface="Arial" pitchFamily="34" charset="0"/>
              </a:rPr>
              <a:t>п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риликом исказивања података на наведеним позицијама  - конто</a:t>
            </a:r>
            <a:endParaRPr kumimoji="0" lang="sr-Cyrl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781111</a:t>
            </a: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,</a:t>
            </a:r>
            <a:r>
              <a:rPr kumimoji="0" lang="sr-Cyrl-CS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 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потребно је водити рачуна о томе да су евиденције у </a:t>
            </a:r>
            <a:endParaRPr kumimoji="0" lang="sr-Cyrl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здравственој установи које се односе на лекове издате на рецепт и </a:t>
            </a:r>
            <a:endParaRPr kumimoji="0" lang="sr-Cyrl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помагала издата на налог (а које се финансирају на терет </a:t>
            </a:r>
            <a:endParaRPr kumimoji="0" lang="sr-Cyrl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Републичког фонда) спроведене у складу са изменом </a:t>
            </a:r>
            <a:r>
              <a:rPr kumimoji="0" lang="sr-Latn-CS" sz="2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Правилника о </a:t>
            </a:r>
            <a:endParaRPr kumimoji="0" lang="sr-Cyrl-CS" sz="2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kumimoji="0" lang="sr-Latn-CS" sz="2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изменама и допунама пр</a:t>
            </a:r>
            <a:r>
              <a:rPr kumimoji="0" lang="sr-Cyrl-CS" sz="2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а</a:t>
            </a:r>
            <a:r>
              <a:rPr kumimoji="0" lang="sr-Latn-CS" sz="2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вилника о стандардном класификационом </a:t>
            </a:r>
            <a:endParaRPr kumimoji="0" lang="sr-Cyrl-CS" sz="2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kumimoji="0" lang="sr-Latn-CS" sz="2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оквиру и Контном плану за буџетски систем 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(„Службени гласник PC", </a:t>
            </a:r>
            <a:endParaRPr kumimoji="0" lang="sr-Cyrl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број 97 од 28. новембра 2015</a:t>
            </a: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.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 године) и </a:t>
            </a: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Инструкцијом Републичког </a:t>
            </a:r>
            <a:endParaRPr kumimoji="0" lang="sr-Cyrl-C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rPr>
              <a:t>фонда 03 број: 450-7327/15</a:t>
            </a:r>
            <a:r>
              <a:rPr lang="sr-Cyrl-CS" sz="2000" smtClean="0">
                <a:latin typeface="Arial" pitchFamily="34" charset="0"/>
                <a:ea typeface="Arial" pitchFamily="34" charset="0"/>
              </a:rPr>
              <a:t>.</a:t>
            </a:r>
            <a:endParaRPr kumimoji="0" lang="sr-Cyrl-C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endParaRPr kumimoji="0" lang="sr-Latn-C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>
                <a:tab pos="209550" algn="l"/>
              </a:tabLst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Посебно напомињемо да апотекe из Плана мреже и здравственe </a:t>
            </a: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установe којe у свом саставу им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aj</a:t>
            </a: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апотеку евиденциј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кој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се однос</a:t>
            </a:r>
            <a:r>
              <a:rPr lang="sr-Cyrl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промет извршен на тржишту спровод</a:t>
            </a: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као и раније на контима: </a:t>
            </a:r>
            <a:endParaRPr kumimoji="0" lang="sr-Cyrl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021000 - Роба за даљу продају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523100 - Залихе робе за даљу </a:t>
            </a:r>
            <a:endParaRPr kumimoji="0" lang="sr-Cyrl-C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продају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823100 - Примања од </a:t>
            </a:r>
            <a:r>
              <a:rPr kumimoji="0" lang="sr-Cyrl-C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родаје робе за даљу продају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У </a:t>
            </a:r>
            <a:endParaRPr kumimoji="0" lang="sr-Cyrl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обрасцу 5</a:t>
            </a: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Извештај о извршењу буџета податак о издацима и </a:t>
            </a:r>
            <a:endParaRPr kumimoji="0" lang="sr-Cyrl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примањима </a:t>
            </a:r>
            <a:r>
              <a:rPr lang="sr-Cyrl-CS" sz="2000"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овом основу исказују се на ОП позицијама </a:t>
            </a: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5120 </a:t>
            </a:r>
            <a:endParaRPr kumimoji="0" lang="sr-Cyrl-C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209550" algn="l"/>
              </a:tabLst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односно </a:t>
            </a: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5372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колони 11</a:t>
            </a:r>
            <a:r>
              <a:rPr kumimoji="0" lang="sr-Cyrl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sr-Latn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1"/>
          <p:cNvSpPr>
            <a:spLocks noChangeArrowheads="1"/>
          </p:cNvSpPr>
          <p:nvPr/>
        </p:nvSpPr>
        <p:spPr bwMode="auto">
          <a:xfrm>
            <a:off x="323528" y="1511443"/>
            <a:ext cx="8568952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</a:pPr>
            <a:r>
              <a:rPr lang="sr-Cyrl-CS" sz="2400" smtClean="0">
                <a:latin typeface="Arial" pitchFamily="34" charset="0"/>
                <a:ea typeface="Arial" pitchFamily="34" charset="0"/>
                <a:cs typeface="Arial" pitchFamily="34" charset="0"/>
              </a:rPr>
              <a:t>п</a:t>
            </a: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риходи из групе конта </a:t>
            </a:r>
            <a:r>
              <a:rPr kumimoji="0" lang="sr-Latn-CS" sz="24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745000 - мешовити и </a:t>
            </a:r>
            <a:endParaRPr kumimoji="0" lang="sr-Cyrl-CS" sz="2400" b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4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неодређени приходи </a:t>
            </a:r>
            <a:r>
              <a:rPr lang="sr-Cyrl-CS" sz="2400" b="1" smtClean="0">
                <a:latin typeface="Arial" pitchFamily="34" charset="0"/>
                <a:ea typeface="Arial" pitchFamily="34" charset="0"/>
                <a:cs typeface="Arial" pitchFamily="34" charset="0"/>
              </a:rPr>
              <a:t>и </a:t>
            </a:r>
            <a:r>
              <a:rPr lang="sr-Cyrl-CS" sz="2400" smtClean="0">
                <a:latin typeface="Arial" pitchFamily="34" charset="0"/>
                <a:ea typeface="Arial" pitchFamily="34" charset="0"/>
                <a:cs typeface="Arial" pitchFamily="34" charset="0"/>
              </a:rPr>
              <a:t>приходи из групе конта </a:t>
            </a:r>
            <a:r>
              <a:rPr kumimoji="0" lang="sr-Latn-CS" sz="24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741000 - </a:t>
            </a:r>
            <a:r>
              <a:rPr kumimoji="0" lang="sr-Cyrl-CS" sz="24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4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приходи од имовине </a:t>
            </a: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исказују </a:t>
            </a:r>
            <a:r>
              <a:rPr kumimoji="0" lang="sr-Cyrl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се </a:t>
            </a: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по изворима </a:t>
            </a:r>
            <a:r>
              <a:rPr kumimoji="0" lang="sr-Cyrl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</a:t>
            </a: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финансирања. У колони 9</a:t>
            </a:r>
            <a:r>
              <a:rPr lang="sr-Cyrl-CS" sz="2400"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sr-Cyrl-CS" sz="2400" smtClean="0"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Обрасца 5 </a:t>
            </a:r>
            <a:r>
              <a:rPr lang="sr-Cyrl-CS" sz="2400"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ГО евидентира се </a:t>
            </a:r>
            <a:r>
              <a:rPr kumimoji="0" lang="sr-Cyrl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</a:t>
            </a: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реализација по поднетим</a:t>
            </a:r>
            <a:r>
              <a:rPr kumimoji="0" lang="sr-Cyrl-CS" sz="240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захтевима </a:t>
            </a:r>
            <a:r>
              <a:rPr kumimoji="0" lang="sr-Cyrl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за накнаду штете </a:t>
            </a:r>
            <a:endParaRPr kumimoji="0" lang="sr-Cyrl-CS" sz="240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од осигурања имовине и лица</a:t>
            </a:r>
            <a:r>
              <a:rPr kumimoji="0" lang="sr-Cyrl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,</a:t>
            </a: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која је</a:t>
            </a:r>
            <a:r>
              <a:rPr lang="sr-Cyrl-CS" sz="2400"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финансирана из </a:t>
            </a:r>
            <a:r>
              <a:rPr kumimoji="0" lang="sr-Cyrl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</a:t>
            </a: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sr-Latn-CS" sz="24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средстава здравственог осигурања</a:t>
            </a:r>
            <a:r>
              <a:rPr lang="sr-Cyrl-CS" sz="2400" smtClean="0">
                <a:latin typeface="Arial" pitchFamily="34" charset="0"/>
                <a:ea typeface="Arial" pitchFamily="34" charset="0"/>
                <a:cs typeface="Arial" pitchFamily="34" charset="0"/>
              </a:rPr>
              <a:t>;</a:t>
            </a:r>
            <a:endParaRPr kumimoji="0" lang="sr-Cyrl-CS" sz="240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692696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r-Cyrl-CS" sz="2000" smtClean="0">
                <a:latin typeface="Arial" pitchFamily="34" charset="0"/>
                <a:cs typeface="Arial" pitchFamily="34" charset="0"/>
              </a:rPr>
              <a:t>с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редства остварена рефакцијом акцизе на деривате нафте,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односно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остварена повраћајем средстава Министарства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финансија - Управе за трезор, по поднетим захтевима у току 2016.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или у ранијим годинама,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уколико је расход финансиран из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средстава осигурања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. У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 складу са ранијим инструкцијама РФЗО-а,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подаци о средствима која се односе на рефакцију акцизе, исказују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се у складу са изворима финансираних расхода (нпр. у колони 9.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исказују се средства остварена рефакцијом за расходе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финансиране из средстава осигурања, а у колону 11.средства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остварена рефакцијом за расходе који су претходно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 smtClean="0">
                <a:latin typeface="Arial" pitchFamily="34" charset="0"/>
                <a:cs typeface="Arial" pitchFamily="34" charset="0"/>
              </a:rPr>
              <a:t> 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финансирани из сопствених средстава) и то као сторно расхода,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ако се односи на текућу годину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. У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колико се рефакција односи на </a:t>
            </a:r>
            <a:endParaRPr lang="sr-Cyrl-CS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 smtClean="0">
                <a:latin typeface="Arial" pitchFamily="34" charset="0"/>
                <a:cs typeface="Arial" pitchFamily="34" charset="0"/>
              </a:rPr>
              <a:t>  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раније</a:t>
            </a:r>
            <a:r>
              <a:rPr lang="sr-Cyrl-CS" sz="2000"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smtClean="0">
                <a:latin typeface="Arial" pitchFamily="34" charset="0"/>
                <a:cs typeface="Arial" pitchFamily="34" charset="0"/>
              </a:rPr>
              <a:t>године, књижи се као приход на конто </a:t>
            </a:r>
            <a:r>
              <a:rPr lang="sr-Latn-CS" sz="2000" b="1" smtClean="0">
                <a:latin typeface="Arial" pitchFamily="34" charset="0"/>
                <a:cs typeface="Arial" pitchFamily="34" charset="0"/>
              </a:rPr>
              <a:t>745161 – Мешовити </a:t>
            </a:r>
            <a:endParaRPr lang="sr-Cyrl-CS" sz="2000" b="1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sr-Cyrl-CS" sz="2000" b="1" smtClean="0">
                <a:latin typeface="Arial" pitchFamily="34" charset="0"/>
                <a:cs typeface="Arial" pitchFamily="34" charset="0"/>
              </a:rPr>
              <a:t>   </a:t>
            </a:r>
            <a:r>
              <a:rPr lang="sr-Latn-CS" sz="2000" b="1" smtClean="0">
                <a:latin typeface="Arial" pitchFamily="34" charset="0"/>
                <a:cs typeface="Arial" pitchFamily="34" charset="0"/>
              </a:rPr>
              <a:t>и неодређени приходи опет по изворима финансирања</a:t>
            </a:r>
            <a:r>
              <a:rPr lang="sr-Cyrl-CS" sz="2000" smtClean="0">
                <a:latin typeface="Arial" pitchFamily="34" charset="0"/>
                <a:cs typeface="Arial" pitchFamily="34" charset="0"/>
              </a:rPr>
              <a:t>;</a:t>
            </a:r>
            <a:endParaRPr lang="sr-Latn-CS"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1040</TotalTime>
  <Words>1958</Words>
  <Application>Microsoft Office PowerPoint</Application>
  <PresentationFormat>On-screen Show (4:3)</PresentationFormat>
  <Paragraphs>214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sanja</dc:creator>
  <cp:lastModifiedBy>sanja</cp:lastModifiedBy>
  <cp:revision>46</cp:revision>
  <dcterms:created xsi:type="dcterms:W3CDTF">2016-06-21T08:54:35Z</dcterms:created>
  <dcterms:modified xsi:type="dcterms:W3CDTF">2016-06-23T13:53:05Z</dcterms:modified>
</cp:coreProperties>
</file>